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62" r:id="rId2"/>
    <p:sldId id="278" r:id="rId3"/>
    <p:sldId id="277" r:id="rId4"/>
    <p:sldId id="273" r:id="rId5"/>
    <p:sldId id="258" r:id="rId6"/>
    <p:sldId id="274" r:id="rId7"/>
    <p:sldId id="267" r:id="rId8"/>
    <p:sldId id="272" r:id="rId9"/>
    <p:sldId id="265" r:id="rId10"/>
    <p:sldId id="266" r:id="rId11"/>
    <p:sldId id="261" r:id="rId12"/>
    <p:sldId id="276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3300"/>
    <a:srgbClr val="FF9900"/>
    <a:srgbClr val="9FD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1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206258F6-E017-46D8-8E88-073343F87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89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CC066-A996-4158-945F-160436455E2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8D5BC-E102-401E-A77E-65051264D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A2029-8A18-4F61-A199-64C185444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E01D8-070E-4579-95B3-B3879CC6D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0011E-D78C-4968-B6EA-DCB6F62AD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4C30-6C80-436C-BE2A-67589AFE4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2BD8F-1C44-4D33-A4F1-3A4F3BA08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A0FA6-52E9-4299-B407-BE72338FC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9EDF6-47AA-4D92-872A-E5C42BD35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8CF3-F641-4E45-BA2B-6FE1D0DE7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68A3-643C-4A8A-9876-93CDF75AB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3B32-FB57-4427-B357-23429983B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1AE1EC9-1FBB-49EE-B727-5B9C8B72E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photo.it/view.php?i=http://img15.nnm.ru/1/2/3/1/c/9dc9c0b40c69ec915bae5aacec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 txBox="1">
            <a:spLocks noChangeArrowheads="1"/>
          </p:cNvSpPr>
          <p:nvPr/>
        </p:nvSpPr>
        <p:spPr bwMode="auto">
          <a:xfrm>
            <a:off x="359791" y="2699717"/>
            <a:ext cx="9433049" cy="313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Segoe Script" pitchFamily="34" charset="0"/>
                <a:ea typeface="+mn-ea"/>
                <a:cs typeface="Times New Roman" pitchFamily="18" charset="0"/>
              </a:rPr>
              <a:t>Нравственные</a:t>
            </a:r>
            <a:r>
              <a:rPr kumimoji="0" lang="ru-RU" sz="5400" b="1" i="0" u="none" strike="noStrike" kern="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Segoe Script" pitchFamily="34" charset="0"/>
                <a:ea typeface="+mn-ea"/>
                <a:cs typeface="Times New Roman" pitchFamily="18" charset="0"/>
              </a:rPr>
              <a:t> качества, определяющие отношение человека к другим людям</a:t>
            </a:r>
            <a:endParaRPr kumimoji="0" lang="ru-RU" sz="5400" b="0" i="0" u="none" strike="noStrike" kern="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Segoe Script" pitchFamily="34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16" y="1835621"/>
            <a:ext cx="9069387" cy="1260475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Нравственный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люби ближнего своего, как самого себя.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6176" y="1979637"/>
            <a:ext cx="288032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043533"/>
            <a:ext cx="10080625" cy="589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Нравственность – это разум сердца. Г. Гейне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золотое правило нравственности:</a:t>
            </a:r>
          </a:p>
          <a:p>
            <a:pPr algn="ctr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/>
              <a:t>«Поступай по отношению к другим так, как ты желал бы, чтобы поступали по отношению к тебе».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есенние Обои">
            <a:hlinkClick r:id="rId2" tooltip="Оригинальный размер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07" y="-3299"/>
            <a:ext cx="10096433" cy="7562974"/>
          </a:xfrm>
          <a:prstGeom prst="rect">
            <a:avLst/>
          </a:prstGeom>
          <a:noFill/>
        </p:spPr>
      </p:pic>
      <p:pic>
        <p:nvPicPr>
          <p:cNvPr id="39940" name="Picture 4" descr="http://s16.radikal.ru/i191/0912/23/24407a43ed8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056" y="0"/>
            <a:ext cx="10094682" cy="75596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625855"/>
            <a:ext cx="10161129" cy="960475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sz="6000" kern="10" dirty="0" smtClean="0">
                <a:ln w="12700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chemeClr val="bg2">
                    <a:lumMod val="25000"/>
                  </a:scheme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Мира и Благополучия </a:t>
            </a:r>
            <a:r>
              <a:rPr lang="ru-RU" sz="6000" kern="10" dirty="0" smtClean="0">
                <a:ln w="12700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chemeClr val="bg2">
                    <a:lumMod val="25000"/>
                  </a:scheme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Вам!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4" descr="http://www.explodingdog.com/drawing/ididi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80625" cy="9087933"/>
          </a:xfrm>
          <a:prstGeom prst="rect">
            <a:avLst/>
          </a:prstGeom>
          <a:noFill/>
        </p:spPr>
      </p:pic>
      <p:pic>
        <p:nvPicPr>
          <p:cNvPr id="2" name="Picture 2" descr="M:\Мои рисунки\man-welcome.jp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664048" y="3059757"/>
            <a:ext cx="5176632" cy="48885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Прямоугольник 28"/>
          <p:cNvSpPr/>
          <p:nvPr/>
        </p:nvSpPr>
        <p:spPr>
          <a:xfrm>
            <a:off x="3452637" y="0"/>
            <a:ext cx="3819923" cy="960475"/>
          </a:xfrm>
          <a:prstGeom prst="rect">
            <a:avLst/>
          </a:prstGeom>
          <a:noFill/>
        </p:spPr>
        <p:txBody>
          <a:bodyPr wrap="square" lIns="100794" tIns="50397" rIns="100794" bIns="5039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3C270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</a:t>
            </a:r>
            <a:endParaRPr lang="ru-RU" sz="6000" b="1" dirty="0">
              <a:ln w="11430"/>
              <a:solidFill>
                <a:srgbClr val="3C270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3995861"/>
            <a:ext cx="3819923" cy="960475"/>
          </a:xfrm>
          <a:prstGeom prst="rect">
            <a:avLst/>
          </a:prstGeom>
          <a:noFill/>
        </p:spPr>
        <p:txBody>
          <a:bodyPr wrap="square" lIns="100794" tIns="50397" rIns="100794" bIns="5039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3C270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Качества</a:t>
            </a:r>
            <a:endParaRPr lang="ru-RU" sz="6000" b="1" dirty="0">
              <a:ln w="11430"/>
              <a:solidFill>
                <a:srgbClr val="3C270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51880" y="2411685"/>
            <a:ext cx="3819923" cy="960475"/>
          </a:xfrm>
          <a:prstGeom prst="rect">
            <a:avLst/>
          </a:prstGeom>
          <a:noFill/>
        </p:spPr>
        <p:txBody>
          <a:bodyPr wrap="square" lIns="100794" tIns="50397" rIns="100794" bIns="5039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3C270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Поступки</a:t>
            </a:r>
            <a:endParaRPr lang="ru-RU" sz="6000" b="1" dirty="0">
              <a:ln w="11430"/>
              <a:solidFill>
                <a:srgbClr val="3C270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36056" y="5868069"/>
            <a:ext cx="5472608" cy="960475"/>
          </a:xfrm>
          <a:prstGeom prst="rect">
            <a:avLst/>
          </a:prstGeom>
          <a:noFill/>
        </p:spPr>
        <p:txBody>
          <a:bodyPr wrap="square" lIns="100794" tIns="50397" rIns="100794" bIns="5039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3C270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Потребности</a:t>
            </a:r>
            <a:endParaRPr lang="ru-RU" sz="6000" b="1" dirty="0">
              <a:ln w="11430"/>
              <a:solidFill>
                <a:srgbClr val="3C270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60702" y="4067869"/>
            <a:ext cx="3819923" cy="960475"/>
          </a:xfrm>
          <a:prstGeom prst="rect">
            <a:avLst/>
          </a:prstGeom>
          <a:noFill/>
        </p:spPr>
        <p:txBody>
          <a:bodyPr wrap="square" lIns="100794" tIns="50397" rIns="100794" bIns="5039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3C270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Желания</a:t>
            </a:r>
            <a:endParaRPr lang="ru-RU" sz="6000" b="1" dirty="0">
              <a:ln w="11430"/>
              <a:solidFill>
                <a:srgbClr val="3C270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72360" y="2555701"/>
            <a:ext cx="4248472" cy="960475"/>
          </a:xfrm>
          <a:prstGeom prst="rect">
            <a:avLst/>
          </a:prstGeom>
          <a:noFill/>
        </p:spPr>
        <p:txBody>
          <a:bodyPr wrap="square" lIns="100794" tIns="50397" rIns="100794" bIns="5039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3C270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Действия</a:t>
            </a:r>
            <a:endParaRPr lang="ru-RU" sz="6000" b="1" dirty="0">
              <a:ln w="11430"/>
              <a:solidFill>
                <a:srgbClr val="3C270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5" grpId="0"/>
      <p:bldP spid="26" grpId="0"/>
      <p:bldP spid="27" grpId="0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www.sunart.kiev.ua/horoscope/zodiak/images/ve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264" y="0"/>
            <a:ext cx="7472547" cy="7559675"/>
          </a:xfrm>
          <a:prstGeom prst="rect">
            <a:avLst/>
          </a:prstGeom>
          <a:noFill/>
        </p:spPr>
      </p:pic>
      <p:pic>
        <p:nvPicPr>
          <p:cNvPr id="15362" name="Picture 2" descr="http://img-fotki.yandex.ru/get/5413/123341634.1/0_74915_7070b8b8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0080625" cy="7594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M:\Мои рисунки\man-welcome.jp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376016" y="1763613"/>
            <a:ext cx="5796671" cy="5796062"/>
          </a:xfrm>
          <a:prstGeom prst="rect">
            <a:avLst/>
          </a:prstGeom>
          <a:noFill/>
        </p:spPr>
      </p:pic>
      <p:pic>
        <p:nvPicPr>
          <p:cNvPr id="21" name="Picture 7" descr="C:\Users\Учитель\Desktop\мастеркласс\artworks-000003645036-nx35s1-crop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7091" y="0"/>
            <a:ext cx="1667060" cy="1666885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753587" y="207941"/>
            <a:ext cx="1329951" cy="1149753"/>
          </a:xfrm>
          <a:prstGeom prst="roundRect">
            <a:avLst>
              <a:gd name="adj" fmla="val 10000"/>
            </a:avLst>
          </a:prstGeom>
          <a:blipFill rotWithShape="0">
            <a:blip r:embed="rId5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Скругленный прямоугольник 6"/>
          <p:cNvSpPr/>
          <p:nvPr/>
        </p:nvSpPr>
        <p:spPr>
          <a:xfrm>
            <a:off x="8136282" y="207941"/>
            <a:ext cx="1118159" cy="1215040"/>
          </a:xfrm>
          <a:prstGeom prst="roundRect">
            <a:avLst>
              <a:gd name="adj" fmla="val 10000"/>
            </a:avLst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2738182" y="1477948"/>
            <a:ext cx="5159948" cy="1259946"/>
          </a:xfrm>
        </p:spPr>
        <p:txBody>
          <a:bodyPr/>
          <a:lstStyle/>
          <a:p>
            <a:r>
              <a:rPr lang="ru-RU" dirty="0" smtClean="0"/>
              <a:t>Качества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2509830"/>
            <a:ext cx="10080625" cy="3650955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sz="3100" dirty="0" smtClean="0"/>
              <a:t>доброта, критичность, справедливость, внимательность, милосердие, непонимание, игнорирование, эгоизм,  </a:t>
            </a:r>
          </a:p>
          <a:p>
            <a:pPr algn="ctr"/>
            <a:r>
              <a:rPr lang="ru-RU" sz="3100" dirty="0" smtClean="0"/>
              <a:t>выражение пренебрежения, раздражительность, цинизм, равнодушие, агрессивность, любовь, уважение, чуткость, любознательность, нетерпимость, снисходительность, сострадание, толерантность</a:t>
            </a:r>
            <a:endParaRPr lang="ru-RU" sz="3100" dirty="0"/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5040312" y="2271703"/>
            <a:ext cx="4842413" cy="4094603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algn="r"/>
            <a:r>
              <a:rPr lang="ru-RU" sz="3100" dirty="0" smtClean="0"/>
              <a:t>критичность, непонимание, игнорирование, </a:t>
            </a:r>
          </a:p>
          <a:p>
            <a:pPr algn="r"/>
            <a:r>
              <a:rPr lang="ru-RU" sz="3100" dirty="0" smtClean="0"/>
              <a:t>   эгоизм, </a:t>
            </a:r>
          </a:p>
          <a:p>
            <a:pPr algn="r"/>
            <a:r>
              <a:rPr lang="ru-RU" sz="3100" dirty="0" smtClean="0"/>
              <a:t>пренебрежение, раздражительность, цинизм, равнодушие, агрессивность, нетерпимость,</a:t>
            </a:r>
            <a:endParaRPr lang="ru-RU" sz="3100" dirty="0"/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0" y="2339677"/>
            <a:ext cx="5119696" cy="4094603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ru-RU" sz="3100" dirty="0" smtClean="0"/>
              <a:t>доброта, </a:t>
            </a:r>
          </a:p>
          <a:p>
            <a:r>
              <a:rPr lang="ru-RU" sz="3100" dirty="0" smtClean="0"/>
              <a:t>справедливость, внимательность, милосердие, любовь, уважение, чуткость, любознательность толерантность, снисходительность, сострадание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g.mota.ru/upload/wallpapers/2010/07/02/18/05/21343/mota_ru_0020701-1680x1050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 l="21000" r="19501" b="1068"/>
          <a:stretch>
            <a:fillRect/>
          </a:stretch>
        </p:blipFill>
        <p:spPr bwMode="auto">
          <a:xfrm>
            <a:off x="3168104" y="2771725"/>
            <a:ext cx="3672408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7" descr="C:\Users\Учитель\Desktop\мастеркласс\artworks-000003645036-nx35s1-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6216" y="971525"/>
            <a:ext cx="1512168" cy="151216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151880" y="1187549"/>
            <a:ext cx="1206381" cy="1043035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Скругленный прямоугольник 6"/>
          <p:cNvSpPr/>
          <p:nvPr/>
        </p:nvSpPr>
        <p:spPr>
          <a:xfrm>
            <a:off x="7920632" y="1187549"/>
            <a:ext cx="1152128" cy="1102262"/>
          </a:xfrm>
          <a:prstGeom prst="roundRect">
            <a:avLst>
              <a:gd name="adj" fmla="val 10000"/>
            </a:avLst>
          </a:prstGeom>
          <a:blipFill rotWithShape="0">
            <a:blip r:embed="rId5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0" y="2339677"/>
            <a:ext cx="3816176" cy="369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Доброта,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милосердие,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внимание к младшим, уважение к старшим, трудолюбие,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терпение,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честность, справедливость, мужественность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71960" y="251445"/>
            <a:ext cx="7704609" cy="60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Качества характера человека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1840" y="827509"/>
            <a:ext cx="2460417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нравственные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12520" y="827509"/>
            <a:ext cx="2910861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безнравственные</a:t>
            </a:r>
            <a:endParaRPr lang="ru-RU" sz="2400" b="1" dirty="0"/>
          </a:p>
        </p:txBody>
      </p:sp>
      <p:pic>
        <p:nvPicPr>
          <p:cNvPr id="14" name="Picture 2" descr="http://img.mota.ru/upload/wallpapers/2010/07/02/18/05/21343/mota_ru_0020701-1680x1050.jp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40000"/>
          </a:blip>
          <a:srcRect l="21000" r="48667" b="1068"/>
          <a:stretch>
            <a:fillRect/>
          </a:stretch>
        </p:blipFill>
        <p:spPr bwMode="auto">
          <a:xfrm flipH="1">
            <a:off x="4968304" y="2771725"/>
            <a:ext cx="1872208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056536" y="2411685"/>
            <a:ext cx="3024089" cy="36990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Хитрость,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жадность,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обман,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склонность к воровству,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зависть,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злоба,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жестокость,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бездушие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 bwMode="auto">
          <a:xfrm rot="10800000">
            <a:off x="503808" y="6516141"/>
            <a:ext cx="2520280" cy="828674"/>
          </a:xfrm>
          <a:prstGeom prst="wedgeRectCallout">
            <a:avLst>
              <a:gd name="adj1" fmla="val -36880"/>
              <a:gd name="adj2" fmla="val 12671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832" y="6660157"/>
            <a:ext cx="230425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Духовность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 bwMode="auto">
          <a:xfrm rot="10800000">
            <a:off x="7272560" y="6516141"/>
            <a:ext cx="2808065" cy="828674"/>
          </a:xfrm>
          <a:prstGeom prst="wedgeRectCallout">
            <a:avLst>
              <a:gd name="adj1" fmla="val 44528"/>
              <a:gd name="adj2" fmla="val 107619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8584" y="6732165"/>
            <a:ext cx="230425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Бездуховность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4" grpId="0" animBg="1"/>
      <p:bldP spid="16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proza.ru/pics/2010/12/16/6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5976" y="0"/>
            <a:ext cx="5992373" cy="755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824" y="755501"/>
            <a:ext cx="9069387" cy="12604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Нравственность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— есть принятие на себя 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ответственности за свои поступки.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(словарь Ожегова)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553" y="2571750"/>
            <a:ext cx="9649072" cy="3368327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НРАВ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НОРОВ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НРАВОУЧЕНИЕ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НРАВИТСЯ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6045413"/>
            <a:ext cx="10080624" cy="8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>
              <a:lnSpc>
                <a:spcPct val="100000"/>
              </a:lnSpc>
              <a:buClrTx/>
              <a:buSzTx/>
              <a:buFontTx/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6056" y="1907629"/>
            <a:ext cx="5445337" cy="6647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НРАВСТВЕННОСТЬ?</a:t>
            </a:r>
            <a:endParaRPr lang="ru-RU" sz="40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-1" y="5805348"/>
            <a:ext cx="10080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Нравственность – это склад души, выражающийся в страстях и поступках.  Аристотель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1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800" y="539478"/>
            <a:ext cx="9069387" cy="936104"/>
          </a:xfrm>
        </p:spPr>
        <p:txBody>
          <a:bodyPr/>
          <a:lstStyle/>
          <a:p>
            <a:r>
              <a:rPr lang="ru-RU" b="1" dirty="0" smtClean="0"/>
              <a:t>Что для вас является главной ценностью?</a:t>
            </a:r>
          </a:p>
          <a:p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75816" y="6911603"/>
            <a:ext cx="906938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Жизнь во всех её проявлениях 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20232" y="3491805"/>
            <a:ext cx="5760393" cy="2382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человеческого общежития:</a:t>
            </a:r>
          </a:p>
          <a:p>
            <a:r>
              <a:rPr lang="ru-RU" sz="3200" dirty="0" smtClean="0"/>
              <a:t>способность выслушать другого человека,</a:t>
            </a:r>
          </a:p>
          <a:p>
            <a:r>
              <a:rPr lang="ru-RU" sz="3200" dirty="0" smtClean="0"/>
              <a:t> быть терпимым к мнению партнера, собеседника.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91805"/>
            <a:ext cx="5038725" cy="19241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общечеловеческие</a:t>
            </a:r>
            <a:r>
              <a:rPr lang="ru-RU" sz="3200" dirty="0" smtClean="0"/>
              <a:t>: семья, </a:t>
            </a:r>
          </a:p>
          <a:p>
            <a:r>
              <a:rPr lang="ru-RU" sz="3200" dirty="0" smtClean="0"/>
              <a:t>дружба,</a:t>
            </a:r>
          </a:p>
          <a:p>
            <a:r>
              <a:rPr lang="ru-RU" sz="3200" dirty="0" smtClean="0"/>
              <a:t> добро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88184" y="1547589"/>
            <a:ext cx="2324995" cy="607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ценности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195661"/>
            <a:ext cx="10080625" cy="464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/>
              <a:t>материальные, общественно-политические и духовные 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 со стрелкой вниз 6"/>
          <p:cNvSpPr/>
          <p:nvPr/>
        </p:nvSpPr>
        <p:spPr bwMode="auto">
          <a:xfrm>
            <a:off x="503808" y="2483693"/>
            <a:ext cx="2376264" cy="1512168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816" y="2483693"/>
            <a:ext cx="2160240" cy="89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Античные мудрецы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87784" y="4283893"/>
            <a:ext cx="3096344" cy="27363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784" y="4571925"/>
            <a:ext cx="3096344" cy="2382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благоразумие,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доброжелатель-ность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мужество, справедливость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 bwMode="auto">
          <a:xfrm>
            <a:off x="3888184" y="2555701"/>
            <a:ext cx="2376264" cy="1512168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2" name="Выноска со стрелкой вниз 11"/>
          <p:cNvSpPr/>
          <p:nvPr/>
        </p:nvSpPr>
        <p:spPr bwMode="auto">
          <a:xfrm>
            <a:off x="7200552" y="2483693"/>
            <a:ext cx="2376264" cy="1512168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2200" y="2771725"/>
            <a:ext cx="2160240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религии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672160" y="4283893"/>
            <a:ext cx="2952328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вера в Бога и почитание его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840512" y="4283893"/>
            <a:ext cx="2952328" cy="27363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честность, верность, уважение к старшим, трудолюбие, патриотизм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72560" y="2699717"/>
            <a:ext cx="2160240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народов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4128" y="395461"/>
            <a:ext cx="3600400" cy="89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Нравственные ценности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256</Words>
  <Application>Microsoft Office PowerPoint</Application>
  <PresentationFormat>Произвольный</PresentationFormat>
  <Paragraphs>72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Качества</vt:lpstr>
      <vt:lpstr>Презентация PowerPoint</vt:lpstr>
      <vt:lpstr>Презентация PowerPoint</vt:lpstr>
      <vt:lpstr>Нравственность — есть принятие на себя             ответственности за свои поступки.  (словарь Ожегова) </vt:lpstr>
      <vt:lpstr>Презентация PowerPoint</vt:lpstr>
      <vt:lpstr>Презентация PowerPoint</vt:lpstr>
      <vt:lpstr>     Нравственный  закон:   люби ближнего своего, как самого себя.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Надежда</cp:lastModifiedBy>
  <cp:revision>66</cp:revision>
  <cp:lastPrinted>1601-01-01T00:00:00Z</cp:lastPrinted>
  <dcterms:created xsi:type="dcterms:W3CDTF">2010-10-10T17:23:51Z</dcterms:created>
  <dcterms:modified xsi:type="dcterms:W3CDTF">2020-03-12T18:36:26Z</dcterms:modified>
</cp:coreProperties>
</file>